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62" r:id="rId5"/>
    <p:sldId id="265" r:id="rId6"/>
    <p:sldId id="263" r:id="rId7"/>
    <p:sldId id="275" r:id="rId8"/>
    <p:sldId id="281" r:id="rId9"/>
    <p:sldId id="282" r:id="rId10"/>
    <p:sldId id="283" r:id="rId11"/>
    <p:sldId id="272" r:id="rId12"/>
    <p:sldId id="271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BC00A-F13C-42F6-BD0A-F229A290F4D8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0AD3F-2C7F-4D41-92D5-45135CC107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47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0AD3F-2C7F-4D41-92D5-45135CC1072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88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0AD3F-2C7F-4D41-92D5-45135CC1072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57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0AD3F-2C7F-4D41-92D5-45135CC1072B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9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8E6855-C50D-43B1-949E-8EDDA3BDC8B0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4475E4-2E72-4E83-BBBC-5C1F4823DBC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Welche Schule für mein Kind???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649960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Informationen für Eltern &amp; Kinder</a:t>
            </a:r>
          </a:p>
          <a:p>
            <a:r>
              <a:rPr lang="de-DE" sz="2400" dirty="0">
                <a:solidFill>
                  <a:srgbClr val="FF0000"/>
                </a:solidFill>
              </a:rPr>
              <a:t> der Alwin </a:t>
            </a:r>
            <a:r>
              <a:rPr lang="de-DE" sz="2400" dirty="0" err="1">
                <a:solidFill>
                  <a:srgbClr val="FF0000"/>
                </a:solidFill>
              </a:rPr>
              <a:t>Lensch</a:t>
            </a:r>
            <a:r>
              <a:rPr lang="de-DE" sz="2400" dirty="0">
                <a:solidFill>
                  <a:srgbClr val="FF0000"/>
                </a:solidFill>
              </a:rPr>
              <a:t> Schule</a:t>
            </a:r>
            <a:endParaRPr lang="de-DE" sz="2400" dirty="0" smtClean="0">
              <a:solidFill>
                <a:srgbClr val="FF0000"/>
              </a:solidFill>
            </a:endParaRPr>
          </a:p>
          <a:p>
            <a:r>
              <a:rPr lang="de-DE" sz="2400" dirty="0" smtClean="0">
                <a:solidFill>
                  <a:srgbClr val="FF0000"/>
                </a:solidFill>
              </a:rPr>
              <a:t>zum Übergang auf die weiterführende </a:t>
            </a:r>
            <a:r>
              <a:rPr lang="de-DE" sz="2400" dirty="0" smtClean="0">
                <a:solidFill>
                  <a:srgbClr val="FF0000"/>
                </a:solidFill>
              </a:rPr>
              <a:t>Schule</a:t>
            </a:r>
          </a:p>
          <a:p>
            <a:r>
              <a:rPr lang="de-DE" sz="2400" dirty="0" smtClean="0">
                <a:solidFill>
                  <a:srgbClr val="FF0000"/>
                </a:solidFill>
              </a:rPr>
              <a:t>                                               </a:t>
            </a:r>
          </a:p>
          <a:p>
            <a:endParaRPr lang="de-DE" sz="2400" dirty="0">
              <a:solidFill>
                <a:srgbClr val="FF0000"/>
              </a:solidFill>
            </a:endParaRPr>
          </a:p>
          <a:p>
            <a:r>
              <a:rPr lang="de-DE" sz="2400" smtClean="0">
                <a:solidFill>
                  <a:srgbClr val="FF0000"/>
                </a:solidFill>
              </a:rPr>
              <a:t>                                                          Januar 2022</a:t>
            </a:r>
            <a:endParaRPr lang="de-DE" sz="2400" dirty="0" smtClean="0">
              <a:solidFill>
                <a:srgbClr val="FF0000"/>
              </a:solidFill>
            </a:endParaRPr>
          </a:p>
          <a:p>
            <a:r>
              <a:rPr lang="de-DE" sz="2400" dirty="0" smtClean="0">
                <a:solidFill>
                  <a:srgbClr val="FF0000"/>
                </a:solidFill>
              </a:rPr>
              <a:t> </a:t>
            </a:r>
          </a:p>
          <a:p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80" y="3861048"/>
            <a:ext cx="3010478" cy="27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>
          <a:xfrm>
            <a:off x="683568" y="3867529"/>
            <a:ext cx="7690048" cy="2599411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</a:rPr>
              <a:t>ndividuelle </a:t>
            </a:r>
            <a:r>
              <a:rPr lang="de-DE" sz="2000" dirty="0">
                <a:solidFill>
                  <a:schemeClr val="tx2">
                    <a:lumMod val="75000"/>
                  </a:schemeClr>
                </a:solidFill>
              </a:rPr>
              <a:t>Beratung nach telefonischer Absprache jederzeit 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</a:rPr>
              <a:t>möglich</a:t>
            </a:r>
            <a:endParaRPr lang="de-DE" sz="20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508104" y="188640"/>
            <a:ext cx="3352800" cy="1252728"/>
          </a:xfrm>
        </p:spPr>
        <p:txBody>
          <a:bodyPr/>
          <a:lstStyle/>
          <a:p>
            <a:r>
              <a:rPr lang="de-DE" dirty="0" smtClean="0"/>
              <a:t>Emil-</a:t>
            </a:r>
            <a:r>
              <a:rPr lang="de-DE" dirty="0" err="1" smtClean="0"/>
              <a:t>Nolde</a:t>
            </a:r>
            <a:r>
              <a:rPr lang="de-DE" dirty="0"/>
              <a:t>-</a:t>
            </a:r>
            <a:r>
              <a:rPr lang="de-DE" dirty="0" smtClean="0"/>
              <a:t>Schule Neukirchen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2781300" cy="1638300"/>
          </a:xfr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44824"/>
            <a:ext cx="1143000" cy="128587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009130"/>
            <a:ext cx="2408237" cy="224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4259" y="5078119"/>
            <a:ext cx="3085234" cy="138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2496" y="550903"/>
            <a:ext cx="3960440" cy="2088232"/>
          </a:xfrm>
        </p:spPr>
        <p:txBody>
          <a:bodyPr>
            <a:normAutofit/>
          </a:bodyPr>
          <a:lstStyle/>
          <a:p>
            <a:r>
              <a:rPr lang="de-DE" sz="3200" b="1" dirty="0" err="1" smtClean="0">
                <a:solidFill>
                  <a:schemeClr val="tx2">
                    <a:lumMod val="75000"/>
                  </a:schemeClr>
                </a:solidFill>
              </a:rPr>
              <a:t>GemeinschaftsschuleLeck</a:t>
            </a:r>
            <a: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>
          <a:xfrm>
            <a:off x="4823864" y="1844824"/>
            <a:ext cx="3818467" cy="2421467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>individuelle Beratung </a:t>
            </a:r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nach telefonischer Absprache jederzeit möglich</a:t>
            </a:r>
            <a:br>
              <a:rPr lang="de-DE" dirty="0">
                <a:solidFill>
                  <a:schemeClr val="tx2">
                    <a:lumMod val="75000"/>
                  </a:schemeClr>
                </a:solidFill>
              </a:rPr>
            </a:b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1943100" cy="23622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850" y="2852936"/>
            <a:ext cx="4035902" cy="181676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968" y="3945078"/>
            <a:ext cx="2408129" cy="2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2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bis </a:t>
            </a:r>
            <a:r>
              <a:rPr lang="de-DE" dirty="0"/>
              <a:t>9</a:t>
            </a:r>
            <a:r>
              <a:rPr lang="de-DE" dirty="0" smtClean="0"/>
              <a:t>.März 2022 über die Erstwünsche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1700808"/>
            <a:ext cx="3744416" cy="1252728"/>
          </a:xfrm>
        </p:spPr>
        <p:txBody>
          <a:bodyPr/>
          <a:lstStyle/>
          <a:p>
            <a:r>
              <a:rPr lang="de-DE" sz="2800" dirty="0" smtClean="0"/>
              <a:t>Versand von Aufnahme- und Ablehnungsbescheiden</a:t>
            </a:r>
            <a:endParaRPr lang="de-DE" sz="28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7" y="2662237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34871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68960"/>
            <a:ext cx="297180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isometricOffAxis2Left"/>
            <a:lightRig rig="threePt" dir="t"/>
          </a:scene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Vielen Dank für </a:t>
            </a:r>
            <a:r>
              <a:rPr lang="de-DE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Ihr Interesse!</a:t>
            </a:r>
            <a:endParaRPr lang="de-DE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3651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816423"/>
          </a:xfrm>
        </p:spPr>
        <p:txBody>
          <a:bodyPr>
            <a:normAutofit fontScale="55000" lnSpcReduction="20000"/>
          </a:bodyPr>
          <a:lstStyle/>
          <a:p>
            <a:r>
              <a:rPr lang="de-DE" sz="2900" u="sng" dirty="0" smtClean="0">
                <a:solidFill>
                  <a:srgbClr val="0070C0"/>
                </a:solidFill>
              </a:rPr>
              <a:t>Der Erlass, der seit 01.August 2018 Gültigkeit hat, legt fest: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70C0"/>
                </a:solidFill>
              </a:rPr>
              <a:t> </a:t>
            </a:r>
            <a:r>
              <a:rPr lang="de-DE" sz="2400" dirty="0" smtClean="0">
                <a:solidFill>
                  <a:srgbClr val="0070C0"/>
                </a:solidFill>
              </a:rPr>
              <a:t>     „</a:t>
            </a:r>
            <a:r>
              <a:rPr lang="de-DE" sz="2300" dirty="0" smtClean="0">
                <a:solidFill>
                  <a:srgbClr val="0070C0"/>
                </a:solidFill>
              </a:rPr>
              <a:t>Für die </a:t>
            </a:r>
            <a:r>
              <a:rPr lang="de-DE" sz="2300" dirty="0">
                <a:solidFill>
                  <a:srgbClr val="0070C0"/>
                </a:solidFill>
              </a:rPr>
              <a:t>E</a:t>
            </a:r>
            <a:r>
              <a:rPr lang="de-DE" sz="2300" dirty="0" smtClean="0">
                <a:solidFill>
                  <a:srgbClr val="0070C0"/>
                </a:solidFill>
              </a:rPr>
              <a:t>rteilung von </a:t>
            </a:r>
            <a:r>
              <a:rPr lang="de-DE" sz="2300" dirty="0">
                <a:solidFill>
                  <a:srgbClr val="0070C0"/>
                </a:solidFill>
              </a:rPr>
              <a:t>Z</a:t>
            </a:r>
            <a:r>
              <a:rPr lang="de-DE" sz="2300" dirty="0" smtClean="0">
                <a:solidFill>
                  <a:srgbClr val="0070C0"/>
                </a:solidFill>
              </a:rPr>
              <a:t>eugnissen in den </a:t>
            </a:r>
            <a:r>
              <a:rPr lang="de-DE" sz="2300" dirty="0">
                <a:solidFill>
                  <a:srgbClr val="0070C0"/>
                </a:solidFill>
              </a:rPr>
              <a:t>J</a:t>
            </a:r>
            <a:r>
              <a:rPr lang="de-DE" sz="2300" dirty="0" smtClean="0">
                <a:solidFill>
                  <a:srgbClr val="0070C0"/>
                </a:solidFill>
              </a:rPr>
              <a:t>ahrgängen 3 und 4 ist §6 Absatz 1 und Absatz 3 bis</a:t>
            </a:r>
          </a:p>
          <a:p>
            <a:pPr marL="0" indent="0">
              <a:buNone/>
            </a:pPr>
            <a:r>
              <a:rPr lang="de-DE" sz="2300" dirty="0" smtClean="0">
                <a:solidFill>
                  <a:srgbClr val="0070C0"/>
                </a:solidFill>
              </a:rPr>
              <a:t>         5 der Landesverordnung über Grundschulen maßgeblich.“</a:t>
            </a:r>
          </a:p>
          <a:p>
            <a:pPr marL="0" indent="0">
              <a:buNone/>
            </a:pPr>
            <a:r>
              <a:rPr lang="de-DE" sz="2300" dirty="0" smtClean="0">
                <a:solidFill>
                  <a:srgbClr val="0070C0"/>
                </a:solidFill>
              </a:rPr>
              <a:t>         Die </a:t>
            </a:r>
            <a:r>
              <a:rPr lang="de-DE" sz="2300" dirty="0">
                <a:solidFill>
                  <a:srgbClr val="0070C0"/>
                </a:solidFill>
              </a:rPr>
              <a:t>S</a:t>
            </a:r>
            <a:r>
              <a:rPr lang="de-DE" sz="2300" dirty="0" smtClean="0">
                <a:solidFill>
                  <a:srgbClr val="0070C0"/>
                </a:solidFill>
              </a:rPr>
              <a:t>chulkonferenz beschließt  über die zu verwendenden Zeugnisvorlagen.</a:t>
            </a:r>
          </a:p>
          <a:p>
            <a:pPr marL="0" indent="0">
              <a:buNone/>
            </a:pPr>
            <a:r>
              <a:rPr lang="de-DE" sz="2300" dirty="0" smtClean="0">
                <a:solidFill>
                  <a:srgbClr val="0070C0"/>
                </a:solidFill>
              </a:rPr>
              <a:t>         Ein Beschluss kommt nur zustande, wenn ihm die </a:t>
            </a:r>
            <a:r>
              <a:rPr lang="de-DE" sz="2300" dirty="0">
                <a:solidFill>
                  <a:srgbClr val="0070C0"/>
                </a:solidFill>
              </a:rPr>
              <a:t>M</a:t>
            </a:r>
            <a:r>
              <a:rPr lang="de-DE" sz="2300" dirty="0" smtClean="0">
                <a:solidFill>
                  <a:srgbClr val="0070C0"/>
                </a:solidFill>
              </a:rPr>
              <a:t>ehrzahl der gewählten Vertreterinnen </a:t>
            </a:r>
          </a:p>
          <a:p>
            <a:pPr marL="0" indent="0">
              <a:buNone/>
            </a:pPr>
            <a:r>
              <a:rPr lang="de-DE" sz="2300" dirty="0">
                <a:solidFill>
                  <a:srgbClr val="0070C0"/>
                </a:solidFill>
              </a:rPr>
              <a:t> </a:t>
            </a:r>
            <a:r>
              <a:rPr lang="de-DE" sz="2300" dirty="0" smtClean="0">
                <a:solidFill>
                  <a:srgbClr val="0070C0"/>
                </a:solidFill>
              </a:rPr>
              <a:t>        und </a:t>
            </a:r>
            <a:r>
              <a:rPr lang="de-DE" sz="2300" dirty="0">
                <a:solidFill>
                  <a:srgbClr val="0070C0"/>
                </a:solidFill>
              </a:rPr>
              <a:t>V</a:t>
            </a:r>
            <a:r>
              <a:rPr lang="de-DE" sz="2300" dirty="0" smtClean="0">
                <a:solidFill>
                  <a:srgbClr val="0070C0"/>
                </a:solidFill>
              </a:rPr>
              <a:t>ertreter der Lehrkräfte zustimmt.</a:t>
            </a:r>
          </a:p>
          <a:p>
            <a:r>
              <a:rPr lang="de-DE" sz="3200" b="1" dirty="0" smtClean="0">
                <a:solidFill>
                  <a:srgbClr val="0070C0"/>
                </a:solidFill>
              </a:rPr>
              <a:t>Es gibt eine schriftliche Empfehlung </a:t>
            </a:r>
            <a:r>
              <a:rPr lang="de-DE" sz="3200" dirty="0" smtClean="0">
                <a:solidFill>
                  <a:srgbClr val="0070C0"/>
                </a:solidFill>
              </a:rPr>
              <a:t>( auf dem Anmeldeschein) </a:t>
            </a:r>
            <a:r>
              <a:rPr lang="de-DE" sz="3200" b="1" dirty="0" smtClean="0">
                <a:solidFill>
                  <a:srgbClr val="0070C0"/>
                </a:solidFill>
              </a:rPr>
              <a:t>zum Übergang von der Grundschule in die weiterführende Schule </a:t>
            </a:r>
            <a:r>
              <a:rPr lang="de-DE" sz="3200" dirty="0" smtClean="0">
                <a:solidFill>
                  <a:srgbClr val="0070C0"/>
                </a:solidFill>
              </a:rPr>
              <a:t>gemäß §7 der </a:t>
            </a:r>
            <a:r>
              <a:rPr lang="de-DE" sz="3200" dirty="0">
                <a:solidFill>
                  <a:srgbClr val="0070C0"/>
                </a:solidFill>
              </a:rPr>
              <a:t>L</a:t>
            </a:r>
            <a:r>
              <a:rPr lang="de-DE" sz="3200" dirty="0" smtClean="0">
                <a:solidFill>
                  <a:srgbClr val="0070C0"/>
                </a:solidFill>
              </a:rPr>
              <a:t>andesverordnung über Grundschulen.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Die Klassenlehrkraft führt ein verpflichtendes Gespräch mit Eltern und Kind zu Beginn des 2.Halbjahresin Präsenz, per Video- oder Telefonkonferenz (abhängig von  der Corona-Infektionslage)</a:t>
            </a:r>
          </a:p>
          <a:p>
            <a:r>
              <a:rPr lang="de-DE" sz="3200" b="1" dirty="0" smtClean="0">
                <a:solidFill>
                  <a:srgbClr val="0070C0"/>
                </a:solidFill>
              </a:rPr>
              <a:t>Basis des Gesprächs ist das </a:t>
            </a:r>
            <a:r>
              <a:rPr lang="de-DE" sz="3200" b="1" dirty="0">
                <a:solidFill>
                  <a:srgbClr val="0070C0"/>
                </a:solidFill>
              </a:rPr>
              <a:t>Z</a:t>
            </a:r>
            <a:r>
              <a:rPr lang="de-DE" sz="3200" b="1" dirty="0" smtClean="0">
                <a:solidFill>
                  <a:srgbClr val="0070C0"/>
                </a:solidFill>
              </a:rPr>
              <a:t>eugnis des 1.Halbjahres, der Lern- oder Förderplan (falls vorhanden) sowie die schriftliche Übergangsempfehlung.</a:t>
            </a:r>
          </a:p>
          <a:p>
            <a:r>
              <a:rPr lang="de-DE" sz="2900" dirty="0" smtClean="0">
                <a:solidFill>
                  <a:srgbClr val="0070C0"/>
                </a:solidFill>
              </a:rPr>
              <a:t>Weiterführende Schulen sind die </a:t>
            </a:r>
            <a:r>
              <a:rPr lang="de-DE" sz="2900" b="1" dirty="0" smtClean="0">
                <a:solidFill>
                  <a:srgbClr val="0070C0"/>
                </a:solidFill>
              </a:rPr>
              <a:t>Gemeinschaftsschule</a:t>
            </a:r>
            <a:r>
              <a:rPr lang="de-DE" sz="2900" dirty="0" smtClean="0">
                <a:solidFill>
                  <a:srgbClr val="0070C0"/>
                </a:solidFill>
              </a:rPr>
              <a:t> und das </a:t>
            </a:r>
            <a:r>
              <a:rPr lang="de-DE" sz="2900" b="1" dirty="0" smtClean="0">
                <a:solidFill>
                  <a:srgbClr val="0070C0"/>
                </a:solidFill>
              </a:rPr>
              <a:t>Gymnasium</a:t>
            </a:r>
            <a:r>
              <a:rPr lang="de-DE" sz="2900" dirty="0">
                <a:solidFill>
                  <a:srgbClr val="0070C0"/>
                </a:solidFill>
              </a:rPr>
              <a:t>.</a:t>
            </a:r>
            <a:endParaRPr lang="de-DE" sz="29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2400" dirty="0" smtClean="0">
              <a:solidFill>
                <a:srgbClr val="0070C0"/>
              </a:solidFill>
            </a:endParaRPr>
          </a:p>
          <a:p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Vorgaben für Grundschulen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2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So ist es zur Zeit an der Alwin </a:t>
            </a:r>
            <a:r>
              <a:rPr lang="de-DE" sz="2800" dirty="0" err="1" smtClean="0">
                <a:solidFill>
                  <a:srgbClr val="FF0000"/>
                </a:solidFill>
              </a:rPr>
              <a:t>Lensch</a:t>
            </a:r>
            <a:r>
              <a:rPr lang="de-DE" sz="2800" dirty="0" smtClean="0">
                <a:solidFill>
                  <a:srgbClr val="FF0000"/>
                </a:solidFill>
              </a:rPr>
              <a:t> Schule geregelt</a:t>
            </a:r>
            <a:endParaRPr lang="de-DE" sz="2800" dirty="0">
              <a:solidFill>
                <a:srgbClr val="FF0000"/>
              </a:solidFill>
            </a:endParaRP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645024"/>
            <a:ext cx="2847975" cy="1600200"/>
          </a:xfrm>
        </p:spPr>
      </p:pic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4139952" y="2708920"/>
            <a:ext cx="4752528" cy="3447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b="1" dirty="0" smtClean="0">
                <a:solidFill>
                  <a:srgbClr val="0070C0"/>
                </a:solidFill>
              </a:rPr>
              <a:t>Beschluss der Schulkonferenz vom  </a:t>
            </a:r>
          </a:p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</a:rPr>
              <a:t> 13.November 2018</a:t>
            </a:r>
          </a:p>
          <a:p>
            <a:pPr marL="0" indent="0">
              <a:buNone/>
            </a:pPr>
            <a:endParaRPr lang="de-DE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I</a:t>
            </a:r>
            <a:r>
              <a:rPr lang="de-DE" sz="2400" dirty="0" smtClean="0">
                <a:solidFill>
                  <a:srgbClr val="0070C0"/>
                </a:solidFill>
              </a:rPr>
              <a:t>n den 3. und 4. Jahrgängen werden Notenzeugnisse </a:t>
            </a:r>
            <a:r>
              <a:rPr lang="de-DE" dirty="0" smtClean="0">
                <a:solidFill>
                  <a:srgbClr val="0070C0"/>
                </a:solidFill>
              </a:rPr>
              <a:t>mit</a:t>
            </a:r>
            <a:r>
              <a:rPr lang="de-DE" sz="2400" dirty="0" smtClean="0">
                <a:solidFill>
                  <a:srgbClr val="0070C0"/>
                </a:solidFill>
              </a:rPr>
              <a:t> Kompetenzraster erteilt.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19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0070C0"/>
                </a:solidFill>
              </a:rPr>
              <a:t> </a:t>
            </a:r>
            <a:r>
              <a:rPr lang="de-DE" sz="2400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de-DE" sz="2400" dirty="0" smtClean="0">
              <a:solidFill>
                <a:srgbClr val="0070C0"/>
              </a:solidFill>
            </a:endParaRPr>
          </a:p>
          <a:p>
            <a:endParaRPr lang="de-DE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308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7544" y="2132856"/>
            <a:ext cx="8424936" cy="45259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800" dirty="0" smtClean="0">
                <a:solidFill>
                  <a:schemeClr val="accent6">
                    <a:lumMod val="75000"/>
                  </a:schemeClr>
                </a:solidFill>
              </a:rPr>
              <a:t>Ihr Kind erhält am 28.Januar 2022:</a:t>
            </a:r>
          </a:p>
          <a:p>
            <a:pPr marL="0" indent="0">
              <a:buNone/>
            </a:pPr>
            <a:endParaRPr lang="de-DE" sz="17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das Zeugnis </a:t>
            </a:r>
          </a:p>
          <a:p>
            <a:pPr marL="0" indent="0">
              <a:buNone/>
            </a:pPr>
            <a:endParaRPr lang="de-D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800" dirty="0" smtClean="0">
                <a:solidFill>
                  <a:schemeClr val="accent6">
                    <a:lumMod val="75000"/>
                  </a:schemeClr>
                </a:solidFill>
              </a:rPr>
              <a:t>…. </a:t>
            </a:r>
            <a:r>
              <a:rPr lang="de-DE" sz="2800" dirty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de-DE" sz="2800" dirty="0" smtClean="0">
                <a:solidFill>
                  <a:schemeClr val="accent6">
                    <a:lumMod val="75000"/>
                  </a:schemeClr>
                </a:solidFill>
              </a:rPr>
              <a:t>nd in einem verschlossenen Umschlag:</a:t>
            </a:r>
          </a:p>
          <a:p>
            <a:pPr marL="0" indent="0">
              <a:buNone/>
            </a:pPr>
            <a:endParaRPr lang="de-DE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&gt;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ernplan (falls vorhanden) bzw. 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de-DE" b="1" dirty="0" smtClean="0">
                <a:solidFill>
                  <a:schemeClr val="accent4">
                    <a:lumMod val="75000"/>
                  </a:schemeClr>
                </a:solidFill>
              </a:rPr>
              <a:t>Förderplan</a:t>
            </a:r>
            <a:r>
              <a:rPr lang="de-DE" sz="1900" dirty="0" smtClean="0">
                <a:solidFill>
                  <a:schemeClr val="accent4">
                    <a:lumMod val="75000"/>
                  </a:schemeClr>
                </a:solidFill>
              </a:rPr>
              <a:t> (für Kinder </a:t>
            </a:r>
            <a:r>
              <a:rPr lang="de-DE" sz="1900" dirty="0">
                <a:solidFill>
                  <a:schemeClr val="accent4">
                    <a:lumMod val="75000"/>
                  </a:schemeClr>
                </a:solidFill>
              </a:rPr>
              <a:t>mit </a:t>
            </a:r>
            <a:r>
              <a:rPr lang="de-DE" sz="1900" dirty="0" smtClean="0">
                <a:solidFill>
                  <a:schemeClr val="accent4">
                    <a:lumMod val="75000"/>
                  </a:schemeClr>
                </a:solidFill>
              </a:rPr>
              <a:t>sonderpädagogischen </a:t>
            </a:r>
            <a:r>
              <a:rPr lang="de-DE" sz="1900" dirty="0">
                <a:solidFill>
                  <a:schemeClr val="accent4">
                    <a:lumMod val="75000"/>
                  </a:schemeClr>
                </a:solidFill>
              </a:rPr>
              <a:t>Förderbedarf</a:t>
            </a:r>
            <a:r>
              <a:rPr lang="de-DE" sz="19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de-DE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&gt; Anmeldeschein (mit schriftlicher Übergangsempfehlung) zur 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  Anmeldung an einer weiterführenden allgemein bildenden Schule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&gt; Informationsschreiben von FPS und </a:t>
            </a:r>
            <a:r>
              <a:rPr lang="de-DE" b="1" dirty="0" err="1" smtClean="0">
                <a:solidFill>
                  <a:schemeClr val="accent6">
                    <a:lumMod val="75000"/>
                  </a:schemeClr>
                </a:solidFill>
              </a:rPr>
              <a:t>GemS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Niebüll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&gt;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erminübersicht „Informationsveranstaltungen“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&gt; Flyer „Welche Schule für mein Kind 2022/2023“</a:t>
            </a:r>
          </a:p>
          <a:p>
            <a:pPr marL="0" indent="0">
              <a:buNone/>
            </a:pPr>
            <a:endParaRPr lang="de-D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     &gt; </a:t>
            </a:r>
            <a:r>
              <a:rPr lang="de-DE" dirty="0">
                <a:solidFill>
                  <a:srgbClr val="FF0000"/>
                </a:solidFill>
              </a:rPr>
              <a:t>Den Umschlag gemeinsam mit den Eltern erst zu </a:t>
            </a:r>
            <a:r>
              <a:rPr lang="de-DE" dirty="0" smtClean="0">
                <a:solidFill>
                  <a:srgbClr val="FF0000"/>
                </a:solidFill>
              </a:rPr>
              <a:t>Hause </a:t>
            </a:r>
            <a:r>
              <a:rPr lang="de-DE" dirty="0">
                <a:solidFill>
                  <a:srgbClr val="FF0000"/>
                </a:solidFill>
              </a:rPr>
              <a:t>öffnen !!! &lt;</a:t>
            </a:r>
          </a:p>
          <a:p>
            <a:endParaRPr lang="de-D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de-DE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80728"/>
            <a:ext cx="1276350" cy="97155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0175">
            <a:off x="5882374" y="3090427"/>
            <a:ext cx="1271588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26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85798" y="332657"/>
            <a:ext cx="7772400" cy="1224136"/>
          </a:xfrm>
        </p:spPr>
        <p:txBody>
          <a:bodyPr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Verpflichtendes Elterngespräch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272808" cy="2520280"/>
          </a:xfrm>
        </p:spPr>
        <p:txBody>
          <a:bodyPr>
            <a:normAutofit fontScale="25000" lnSpcReduction="20000"/>
          </a:bodyPr>
          <a:lstStyle/>
          <a:p>
            <a:r>
              <a:rPr lang="de-DE" sz="7400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is zum 18.Februar 2022</a:t>
            </a:r>
          </a:p>
          <a:p>
            <a:endParaRPr lang="de-DE" sz="7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11200" b="1" dirty="0" smtClean="0">
                <a:solidFill>
                  <a:schemeClr val="tx2">
                    <a:lumMod val="75000"/>
                  </a:schemeClr>
                </a:solidFill>
              </a:rPr>
              <a:t>Grundlagen </a:t>
            </a:r>
          </a:p>
          <a:p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sind das Zeugnis des 1.Halbjahres </a:t>
            </a:r>
          </a:p>
          <a:p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und der </a:t>
            </a:r>
            <a:r>
              <a:rPr lang="de-DE" sz="7600" b="1" dirty="0" smtClean="0">
                <a:solidFill>
                  <a:schemeClr val="tx2">
                    <a:lumMod val="75000"/>
                  </a:schemeClr>
                </a:solidFill>
              </a:rPr>
              <a:t>Lernplan</a:t>
            </a:r>
            <a:r>
              <a:rPr lang="de-DE" sz="4800" dirty="0" smtClean="0">
                <a:solidFill>
                  <a:schemeClr val="tx2">
                    <a:lumMod val="75000"/>
                  </a:schemeClr>
                </a:solidFill>
              </a:rPr>
              <a:t> (wenn vorhanden) </a:t>
            </a:r>
          </a:p>
          <a:p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bzw. </a:t>
            </a:r>
            <a:r>
              <a:rPr lang="de-DE" sz="7400" b="1" dirty="0" smtClean="0">
                <a:solidFill>
                  <a:schemeClr val="accent2">
                    <a:lumMod val="50000"/>
                  </a:schemeClr>
                </a:solidFill>
              </a:rPr>
              <a:t>Förderplan</a:t>
            </a:r>
            <a:r>
              <a:rPr lang="de-DE" sz="5200" dirty="0" smtClean="0">
                <a:solidFill>
                  <a:schemeClr val="accent2">
                    <a:lumMod val="50000"/>
                  </a:schemeClr>
                </a:solidFill>
              </a:rPr>
              <a:t> (für Kinder </a:t>
            </a:r>
            <a:r>
              <a:rPr lang="de-DE" sz="5200" dirty="0">
                <a:solidFill>
                  <a:schemeClr val="accent2">
                    <a:lumMod val="50000"/>
                  </a:schemeClr>
                </a:solidFill>
              </a:rPr>
              <a:t>mit </a:t>
            </a:r>
            <a:r>
              <a:rPr lang="de-DE" sz="5200" dirty="0" smtClean="0">
                <a:solidFill>
                  <a:schemeClr val="accent2">
                    <a:lumMod val="50000"/>
                  </a:schemeClr>
                </a:solidFill>
              </a:rPr>
              <a:t>anerkanntem sonderpädagogischen Förderbedarf)</a:t>
            </a:r>
            <a:r>
              <a:rPr lang="de-DE" sz="7600" b="1" dirty="0" smtClean="0">
                <a:solidFill>
                  <a:srgbClr val="073E87">
                    <a:lumMod val="75000"/>
                  </a:srgbClr>
                </a:solidFill>
              </a:rPr>
              <a:t> </a:t>
            </a:r>
          </a:p>
          <a:p>
            <a:pPr lvl="0">
              <a:buClr>
                <a:srgbClr val="31B6FD"/>
              </a:buClr>
            </a:pPr>
            <a:r>
              <a:rPr lang="de-DE" sz="7600" b="1" dirty="0" smtClean="0">
                <a:solidFill>
                  <a:srgbClr val="073E87">
                    <a:lumMod val="75000"/>
                  </a:srgbClr>
                </a:solidFill>
              </a:rPr>
              <a:t>sowie </a:t>
            </a:r>
            <a:r>
              <a:rPr lang="de-DE" sz="7600" b="1" dirty="0">
                <a:solidFill>
                  <a:srgbClr val="073E87">
                    <a:lumMod val="75000"/>
                  </a:srgbClr>
                </a:solidFill>
              </a:rPr>
              <a:t>die schriftliche Ü</a:t>
            </a:r>
            <a:r>
              <a:rPr lang="de-DE" sz="7600" b="1" dirty="0" smtClean="0">
                <a:solidFill>
                  <a:srgbClr val="073E87">
                    <a:lumMod val="75000"/>
                  </a:srgbClr>
                </a:solidFill>
              </a:rPr>
              <a:t>bergangsempfehlung</a:t>
            </a:r>
            <a:endParaRPr lang="de-DE" sz="7600" b="1" dirty="0">
              <a:solidFill>
                <a:srgbClr val="073E87">
                  <a:lumMod val="75000"/>
                </a:srgbClr>
              </a:solidFill>
            </a:endParaRPr>
          </a:p>
          <a:p>
            <a:endParaRPr lang="de-DE" sz="6400" dirty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6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Die Klassenlehrerin organisiert und führt diese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verpflichtende Einzelberatung in Präsenz, als Video- oder </a:t>
            </a:r>
            <a:r>
              <a:rPr lang="de-DE" sz="8000" b="1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elefonkonferenz</a:t>
            </a:r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Es wird ein </a:t>
            </a:r>
            <a:r>
              <a:rPr lang="de-DE" sz="800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esprächsprotokoll erstellt.</a:t>
            </a:r>
            <a:endParaRPr lang="de-DE" sz="80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Teilnehmen werden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die</a:t>
            </a:r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Eltern</a:t>
            </a:r>
          </a:p>
          <a:p>
            <a:pPr lvl="0"/>
            <a:r>
              <a:rPr lang="de-DE" sz="8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gemeinsam mit ihrem Kind.</a:t>
            </a:r>
            <a:endParaRPr lang="de-DE" sz="8000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de-DE" sz="2800" b="1" dirty="0">
              <a:solidFill>
                <a:srgbClr val="F79646">
                  <a:lumMod val="75000"/>
                </a:srgbClr>
              </a:solidFill>
            </a:endParaRPr>
          </a:p>
          <a:p>
            <a:endParaRPr lang="de-DE" sz="2800" dirty="0">
              <a:solidFill>
                <a:srgbClr val="F79646">
                  <a:lumMod val="75000"/>
                </a:srgbClr>
              </a:solidFill>
            </a:endParaRPr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59710"/>
            <a:ext cx="17049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389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Informieren – Beraten - Anmelden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bis zum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18.Februar Informationsangebote der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weiterführenden Schulen</a:t>
            </a:r>
          </a:p>
          <a:p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vom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21.Februar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bis zum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2.März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Anmeldung an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den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weiterführenden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Schulen</a:t>
            </a:r>
          </a:p>
          <a:p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84984"/>
            <a:ext cx="2962275" cy="1543050"/>
          </a:xfrm>
        </p:spPr>
      </p:pic>
    </p:spTree>
    <p:extLst>
      <p:ext uri="{BB962C8B-B14F-4D97-AF65-F5344CB8AC3E}">
        <p14:creationId xmlns:p14="http://schemas.microsoft.com/office/powerpoint/2010/main" val="1366304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… dazu unbedingt mitbringen bzw. zusenden: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Anmeldeschein mit schriftlicher Schulübergangsempfehlung</a:t>
            </a:r>
          </a:p>
          <a:p>
            <a:r>
              <a:rPr lang="de-DE" sz="2200" dirty="0" smtClean="0"/>
              <a:t>Halbjahreszeugnis</a:t>
            </a:r>
          </a:p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Lernplan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(falls 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vorhanden) </a:t>
            </a:r>
            <a:r>
              <a:rPr lang="de-DE" sz="1900" b="1" dirty="0">
                <a:solidFill>
                  <a:schemeClr val="accent1">
                    <a:lumMod val="75000"/>
                  </a:schemeClr>
                </a:solidFill>
              </a:rPr>
              <a:t>bzw. 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Förderplan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für Kinder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mit    </a:t>
            </a:r>
          </a:p>
          <a:p>
            <a:pPr marL="0" indent="0">
              <a:buNone/>
            </a:pP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     sonderpädagogischen </a:t>
            </a:r>
          </a:p>
          <a:p>
            <a:pPr marL="0" indent="0">
              <a:buNone/>
            </a:pP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    Förderbedarf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87" y="3479006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39877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>
          <a:xfrm>
            <a:off x="899592" y="2852936"/>
            <a:ext cx="7416824" cy="3672408"/>
          </a:xfrm>
        </p:spPr>
        <p:txBody>
          <a:bodyPr>
            <a:normAutofit/>
          </a:bodyPr>
          <a:lstStyle/>
          <a:p>
            <a:r>
              <a:rPr lang="de-DE" sz="2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200" b="1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</a:rPr>
              <a:t>Individuelle Beratung möglich</a:t>
            </a:r>
          </a:p>
          <a:p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</a:rPr>
              <a:t>Bitte Termin im Sekretariat vereinbaren!</a:t>
            </a:r>
          </a:p>
          <a:p>
            <a:endParaRPr lang="de-DE" sz="2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b="1" dirty="0">
                <a:solidFill>
                  <a:schemeClr val="tx2">
                    <a:lumMod val="75000"/>
                  </a:schemeClr>
                </a:solidFill>
              </a:rPr>
            </a:br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91880" y="260648"/>
            <a:ext cx="5544616" cy="648072"/>
          </a:xfrm>
        </p:spPr>
        <p:txBody>
          <a:bodyPr/>
          <a:lstStyle/>
          <a:p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</a:rPr>
              <a:t>       Gemeinschaftsschule </a:t>
            </a:r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Niebüll</a:t>
            </a:r>
            <a:endParaRPr lang="de-DE" sz="2800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3667125" cy="1247775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8880"/>
            <a:ext cx="2408237" cy="224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31574">
            <a:off x="1825388" y="4764433"/>
            <a:ext cx="3570012" cy="160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6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>
          <a:xfrm>
            <a:off x="397444" y="3429000"/>
            <a:ext cx="8207003" cy="2808312"/>
          </a:xfrm>
        </p:spPr>
        <p:txBody>
          <a:bodyPr>
            <a:normAutofit fontScale="92500" lnSpcReduction="10000"/>
          </a:bodyPr>
          <a:lstStyle/>
          <a:p>
            <a:r>
              <a:rPr lang="de-DE" sz="3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400" b="1" dirty="0">
                <a:solidFill>
                  <a:schemeClr val="tx2">
                    <a:lumMod val="75000"/>
                  </a:schemeClr>
                </a:solidFill>
              </a:rPr>
            </a:br>
            <a:endParaRPr lang="de-DE" sz="3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3000" dirty="0" smtClean="0">
                <a:solidFill>
                  <a:schemeClr val="tx2">
                    <a:lumMod val="75000"/>
                  </a:schemeClr>
                </a:solidFill>
              </a:rPr>
              <a:t>Termine </a:t>
            </a:r>
            <a:r>
              <a:rPr lang="de-DE" sz="3000" dirty="0">
                <a:solidFill>
                  <a:schemeClr val="tx2">
                    <a:lumMod val="75000"/>
                  </a:schemeClr>
                </a:solidFill>
              </a:rPr>
              <a:t>für </a:t>
            </a:r>
            <a:r>
              <a:rPr lang="de-DE" sz="3000" b="1" dirty="0">
                <a:solidFill>
                  <a:schemeClr val="tx2">
                    <a:lumMod val="75000"/>
                  </a:schemeClr>
                </a:solidFill>
              </a:rPr>
              <a:t>individuelle Beratungsgespräche  </a:t>
            </a:r>
            <a:endParaRPr lang="de-DE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3000" dirty="0" smtClean="0">
                <a:solidFill>
                  <a:schemeClr val="tx2">
                    <a:lumMod val="75000"/>
                  </a:schemeClr>
                </a:solidFill>
              </a:rPr>
              <a:t>möglich – bitte im Sekretariat anrufen</a:t>
            </a:r>
            <a:r>
              <a:rPr lang="de-DE" sz="3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3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000" dirty="0">
                <a:solidFill>
                  <a:schemeClr val="tx2">
                    <a:lumMod val="75000"/>
                  </a:schemeClr>
                </a:solidFill>
              </a:rPr>
            </a:br>
            <a:endParaRPr lang="de-DE" sz="3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92080" y="332656"/>
            <a:ext cx="3352800" cy="792088"/>
          </a:xfrm>
        </p:spPr>
        <p:txBody>
          <a:bodyPr/>
          <a:lstStyle/>
          <a:p>
            <a:r>
              <a:rPr lang="de-DE" dirty="0" smtClean="0"/>
              <a:t>       FPS Niebüll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28800"/>
            <a:ext cx="2095500" cy="1266825"/>
          </a:xfr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80" y="1340768"/>
            <a:ext cx="3228975" cy="14192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6261">
            <a:off x="3927806" y="2244390"/>
            <a:ext cx="1963737" cy="170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4488" y="5268024"/>
            <a:ext cx="2089959" cy="94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0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509</Words>
  <Application>Microsoft Office PowerPoint</Application>
  <PresentationFormat>Bildschirmpräsentation (4:3)</PresentationFormat>
  <Paragraphs>94</Paragraphs>
  <Slides>13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Calibri</vt:lpstr>
      <vt:lpstr>Candara</vt:lpstr>
      <vt:lpstr>Symbol</vt:lpstr>
      <vt:lpstr>Wellenform</vt:lpstr>
      <vt:lpstr>Welche Schule für mein Kind???</vt:lpstr>
      <vt:lpstr>Vorgaben für Grundschulen</vt:lpstr>
      <vt:lpstr>So ist es zur Zeit an der Alwin Lensch Schule geregelt</vt:lpstr>
      <vt:lpstr>PowerPoint-Präsentation</vt:lpstr>
      <vt:lpstr>Verpflichtendes Elterngespräch</vt:lpstr>
      <vt:lpstr>Informieren – Beraten - Anmelden</vt:lpstr>
      <vt:lpstr>… dazu unbedingt mitbringen bzw. zusenden:</vt:lpstr>
      <vt:lpstr>       Gemeinschaftsschule Niebüll</vt:lpstr>
      <vt:lpstr>       FPS Niebüll</vt:lpstr>
      <vt:lpstr>Emil-Nolde-Schule Neukirchen</vt:lpstr>
      <vt:lpstr>GemeinschaftsschuleLeck  </vt:lpstr>
      <vt:lpstr>Versand von Aufnahme- und Ablehnungsbescheiden</vt:lpstr>
      <vt:lpstr>Vielen Dank für Ihr Interesse!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Schule für mein Kind???</dc:title>
  <dc:creator>Admin</dc:creator>
  <cp:lastModifiedBy>Lentfer, Annett</cp:lastModifiedBy>
  <cp:revision>122</cp:revision>
  <dcterms:created xsi:type="dcterms:W3CDTF">2015-01-19T12:25:00Z</dcterms:created>
  <dcterms:modified xsi:type="dcterms:W3CDTF">2021-12-03T07:44:22Z</dcterms:modified>
</cp:coreProperties>
</file>